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312" r:id="rId9"/>
    <p:sldId id="313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9" r:id="rId23"/>
    <p:sldId id="30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56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385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2679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846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7922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4058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286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09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022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531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0041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51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32268-645C-4FA2-9050-CCDCFF179842}" type="datetimeFigureOut">
              <a:rPr lang="zh-TW" altLang="en-US" smtClean="0"/>
              <a:t>2020/10/5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0DD8A-CBCC-40B1-8322-1FAF472162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717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F24692BB-D7BB-43A8-98E3-7D5B998D1737}"/>
              </a:ext>
            </a:extLst>
          </p:cNvPr>
          <p:cNvSpPr txBox="1"/>
          <p:nvPr/>
        </p:nvSpPr>
        <p:spPr>
          <a:xfrm>
            <a:off x="521350" y="756452"/>
            <a:ext cx="4059035" cy="627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57163" lvl="1">
              <a:lnSpc>
                <a:spcPct val="120000"/>
              </a:lnSpc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生物分布資料</a:t>
            </a: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特有生物研究保育中心台灣生物多樣性網絡資料庫（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TBN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）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2000-2019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年物種分布資料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物種分布模型 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SDM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刪除外來種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訓練樣本：測試樣本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3:1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訓練樣本網格數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&gt;=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25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之物種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訓練與測試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AUC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均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&gt;=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0.75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之物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分析種類數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詳見附錄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哺乳動物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42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種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鳥類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110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種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兩生類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25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種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爬行動物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48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種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蝴蝶 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82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種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zh-TW" altLang="en-US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3FDBCD4B-CE85-4E43-9FDF-961D5D6F5B9E}"/>
              </a:ext>
            </a:extLst>
          </p:cNvPr>
          <p:cNvSpPr txBox="1"/>
          <p:nvPr/>
        </p:nvSpPr>
        <p:spPr>
          <a:xfrm>
            <a:off x="3222911" y="35087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動物多樣性熱區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830038-E48D-4B7A-ABF4-4ECC62D428E2}"/>
              </a:ext>
            </a:extLst>
          </p:cNvPr>
          <p:cNvSpPr/>
          <p:nvPr/>
        </p:nvSpPr>
        <p:spPr>
          <a:xfrm>
            <a:off x="4960548" y="1130184"/>
            <a:ext cx="4572000" cy="43522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動物多樣性熱區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(1x1km</a:t>
            </a: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網格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每一分類群分別計算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hotspots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物種數前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5%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的網格為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hotspots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各類群熱區疊合成動物多樣性熱區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圖資欄位說明</a:t>
            </a: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ELE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：網格內平均海拔高度</a:t>
            </a: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(m)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MAMMAL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：哺乳類預測分布物種數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BIRD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：繁殖鳥類預測分布物種數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AMPHIBIAN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：兩生類預測分布物種數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REPTILE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：爬行類預測分布物種數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BUTTERFLY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：蝴蝶預測分布物種數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anm_hotsp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：動物多樣性熱區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587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87032FE-16FE-4E36-9206-80BCCC701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AB27E64-2E3E-4157-A360-7F6E6D8B5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6225C241-346C-413B-8107-B026F86A813D}"/>
              </a:ext>
            </a:extLst>
          </p:cNvPr>
          <p:cNvSpPr txBox="1"/>
          <p:nvPr/>
        </p:nvSpPr>
        <p:spPr>
          <a:xfrm>
            <a:off x="0" y="0"/>
            <a:ext cx="158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哺乳類：森林</a:t>
            </a:r>
          </a:p>
        </p:txBody>
      </p:sp>
    </p:spTree>
    <p:extLst>
      <p:ext uri="{BB962C8B-B14F-4D97-AF65-F5344CB8AC3E}">
        <p14:creationId xmlns:p14="http://schemas.microsoft.com/office/powerpoint/2010/main" val="1806176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1B0BE8D-358D-4FE9-93A3-C4BA8A76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C022108-CC44-4059-AE17-2D41463AF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3AAA630-C2FA-40D9-A7E0-A4F65C62CA6D}"/>
              </a:ext>
            </a:extLst>
          </p:cNvPr>
          <p:cNvSpPr txBox="1"/>
          <p:nvPr/>
        </p:nvSpPr>
        <p:spPr>
          <a:xfrm>
            <a:off x="0" y="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哺乳類：開闊棲地</a:t>
            </a:r>
          </a:p>
        </p:txBody>
      </p:sp>
    </p:spTree>
    <p:extLst>
      <p:ext uri="{BB962C8B-B14F-4D97-AF65-F5344CB8AC3E}">
        <p14:creationId xmlns:p14="http://schemas.microsoft.com/office/powerpoint/2010/main" val="3701627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7E3B838-6D0F-48EF-8B59-F1AA7C32E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46650B30-3E3C-4752-A0A8-30BBCCB219CC}"/>
              </a:ext>
            </a:extLst>
          </p:cNvPr>
          <p:cNvSpPr txBox="1"/>
          <p:nvPr/>
        </p:nvSpPr>
        <p:spPr>
          <a:xfrm>
            <a:off x="0" y="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繁殖鳥類：森林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5E9998E-C08E-4B6D-ADA9-82C1845FA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41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05E44F07-812E-46D6-A53A-47FE4C1AE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C500824E-DDDE-412E-A576-E608102AC040}"/>
              </a:ext>
            </a:extLst>
          </p:cNvPr>
          <p:cNvSpPr txBox="1"/>
          <p:nvPr/>
        </p:nvSpPr>
        <p:spPr>
          <a:xfrm>
            <a:off x="0" y="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繁殖鳥類：開闊棲地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35CB03E-8309-4AAD-8CB6-A3BBCED7B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89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B1E8AE7-FB72-4299-9539-4DD3BF763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00818D16-CF12-412D-B37D-907658CDFE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80068557-6B61-4D4C-A9FF-B6C9FCCC4B1D}"/>
              </a:ext>
            </a:extLst>
          </p:cNvPr>
          <p:cNvSpPr txBox="1"/>
          <p:nvPr/>
        </p:nvSpPr>
        <p:spPr>
          <a:xfrm>
            <a:off x="0" y="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繁殖鳥類：溪流或濕地</a:t>
            </a:r>
          </a:p>
        </p:txBody>
      </p:sp>
    </p:spTree>
    <p:extLst>
      <p:ext uri="{BB962C8B-B14F-4D97-AF65-F5344CB8AC3E}">
        <p14:creationId xmlns:p14="http://schemas.microsoft.com/office/powerpoint/2010/main" val="1982546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DC7F71C-25C0-4E3A-B6FD-90C8F12D7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25941D97-E1DA-41E1-AC33-510655C35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46650B30-3E3C-4752-A0A8-30BBCCB219CC}"/>
              </a:ext>
            </a:extLst>
          </p:cNvPr>
          <p:cNvSpPr txBox="1"/>
          <p:nvPr/>
        </p:nvSpPr>
        <p:spPr>
          <a:xfrm>
            <a:off x="0" y="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爬行類：森林</a:t>
            </a:r>
          </a:p>
        </p:txBody>
      </p:sp>
    </p:spTree>
    <p:extLst>
      <p:ext uri="{BB962C8B-B14F-4D97-AF65-F5344CB8AC3E}">
        <p14:creationId xmlns:p14="http://schemas.microsoft.com/office/powerpoint/2010/main" val="944569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8D4A78DF-DDC5-4CA8-AE72-465AB882F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C500824E-DDDE-412E-A576-E608102AC040}"/>
              </a:ext>
            </a:extLst>
          </p:cNvPr>
          <p:cNvSpPr txBox="1"/>
          <p:nvPr/>
        </p:nvSpPr>
        <p:spPr>
          <a:xfrm>
            <a:off x="0" y="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爬行類：開闊棲地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6638189-C1B9-45AE-B1F8-B28A3B197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65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DBD4107-9ED1-49B4-87B2-F5D83AF08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1D0292B-868E-4CC1-833E-41E9D1346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80068557-6B61-4D4C-A9FF-B6C9FCCC4B1D}"/>
              </a:ext>
            </a:extLst>
          </p:cNvPr>
          <p:cNvSpPr txBox="1"/>
          <p:nvPr/>
        </p:nvSpPr>
        <p:spPr>
          <a:xfrm>
            <a:off x="0" y="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爬行類：溪流或濕地</a:t>
            </a:r>
          </a:p>
        </p:txBody>
      </p:sp>
    </p:spTree>
    <p:extLst>
      <p:ext uri="{BB962C8B-B14F-4D97-AF65-F5344CB8AC3E}">
        <p14:creationId xmlns:p14="http://schemas.microsoft.com/office/powerpoint/2010/main" val="114953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9B833AB-E245-44F4-8599-EB2EF4D60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EAF6C8F-B746-47DC-AC34-3C314D975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46650B30-3E3C-4752-A0A8-30BBCCB219CC}"/>
              </a:ext>
            </a:extLst>
          </p:cNvPr>
          <p:cNvSpPr txBox="1"/>
          <p:nvPr/>
        </p:nvSpPr>
        <p:spPr>
          <a:xfrm>
            <a:off x="0" y="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兩生類：森林</a:t>
            </a:r>
          </a:p>
        </p:txBody>
      </p:sp>
    </p:spTree>
    <p:extLst>
      <p:ext uri="{BB962C8B-B14F-4D97-AF65-F5344CB8AC3E}">
        <p14:creationId xmlns:p14="http://schemas.microsoft.com/office/powerpoint/2010/main" val="1019708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C29737D-EC58-46A3-A0E8-3202F52CF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22F0A2EA-7DB9-4154-A8B1-2D23C95FC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C500824E-DDDE-412E-A576-E608102AC040}"/>
              </a:ext>
            </a:extLst>
          </p:cNvPr>
          <p:cNvSpPr txBox="1"/>
          <p:nvPr/>
        </p:nvSpPr>
        <p:spPr>
          <a:xfrm>
            <a:off x="0" y="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兩生類：開闊棲地</a:t>
            </a:r>
          </a:p>
        </p:txBody>
      </p:sp>
    </p:spTree>
    <p:extLst>
      <p:ext uri="{BB962C8B-B14F-4D97-AF65-F5344CB8AC3E}">
        <p14:creationId xmlns:p14="http://schemas.microsoft.com/office/powerpoint/2010/main" val="1410168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DF6FC63-D113-4504-A5C2-0B553B9D2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" y="221257"/>
            <a:ext cx="4536000" cy="6415486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617D5885-EA4E-4D41-A3AF-CA58C8104B46}"/>
              </a:ext>
            </a:extLst>
          </p:cNvPr>
          <p:cNvSpPr txBox="1"/>
          <p:nvPr/>
        </p:nvSpPr>
        <p:spPr>
          <a:xfrm>
            <a:off x="363644" y="56229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哺乳動物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F24E819-2819-4A71-B102-650A4C4A177D}"/>
              </a:ext>
            </a:extLst>
          </p:cNvPr>
          <p:cNvSpPr/>
          <p:nvPr/>
        </p:nvSpPr>
        <p:spPr>
          <a:xfrm>
            <a:off x="363644" y="1018787"/>
            <a:ext cx="1050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50" dirty="0">
                <a:latin typeface="標楷體" panose="03000509000000000000" pitchFamily="65" charset="-120"/>
                <a:ea typeface="標楷體" panose="03000509000000000000" pitchFamily="65" charset="-120"/>
              </a:rPr>
              <a:t>種類多樣性</a:t>
            </a:r>
            <a:endParaRPr lang="zh-TW" altLang="en-US" sz="135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7D3BA34-A847-4EA1-8488-32EF5AFB4A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1257"/>
            <a:ext cx="4536000" cy="64154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FEA492C-26FD-46A6-8BC2-2DAFA2EAA612}"/>
              </a:ext>
            </a:extLst>
          </p:cNvPr>
          <p:cNvSpPr/>
          <p:nvPr/>
        </p:nvSpPr>
        <p:spPr>
          <a:xfrm>
            <a:off x="4994884" y="1016856"/>
            <a:ext cx="115615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Top 5% </a:t>
            </a:r>
            <a:r>
              <a:rPr lang="zh-TW" altLang="en-US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熱區</a:t>
            </a:r>
            <a:endParaRPr lang="zh-TW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929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62ED68C-0439-4589-8BBD-F52EF7C9C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4387CE93-19E6-43B2-B09D-EA85585469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80068557-6B61-4D4C-A9FF-B6C9FCCC4B1D}"/>
              </a:ext>
            </a:extLst>
          </p:cNvPr>
          <p:cNvSpPr txBox="1"/>
          <p:nvPr/>
        </p:nvSpPr>
        <p:spPr>
          <a:xfrm>
            <a:off x="0" y="0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兩生類：溪流或濕地（等於所有兩生類）</a:t>
            </a:r>
          </a:p>
        </p:txBody>
      </p:sp>
    </p:spTree>
    <p:extLst>
      <p:ext uri="{BB962C8B-B14F-4D97-AF65-F5344CB8AC3E}">
        <p14:creationId xmlns:p14="http://schemas.microsoft.com/office/powerpoint/2010/main" val="1461894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F178228-3D3A-4116-92C1-E800EFAFC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3C07C59-D190-4557-A996-C30A4DE71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2B089423-56F0-4731-A3F8-6B78D752ED52}"/>
              </a:ext>
            </a:extLst>
          </p:cNvPr>
          <p:cNvSpPr txBox="1"/>
          <p:nvPr/>
        </p:nvSpPr>
        <p:spPr>
          <a:xfrm>
            <a:off x="0" y="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全部動物分類群：森林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Top5%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熱區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740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D18F0B1-4C3F-4426-B318-18B9E54CD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2603CF6-9529-4C33-BD38-9B4502E7F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0344F9FA-8F67-499C-B2D3-29EE80E9E447}"/>
              </a:ext>
            </a:extLst>
          </p:cNvPr>
          <p:cNvSpPr txBox="1"/>
          <p:nvPr/>
        </p:nvSpPr>
        <p:spPr>
          <a:xfrm>
            <a:off x="0" y="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全部動物分類群：開闊棲地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Top5%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熱區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047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279CAF6-C6CA-43E2-B942-0F680214C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508" y="0"/>
            <a:ext cx="4847492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D3A2E0E5-0F1C-43EC-83DF-55C7BE246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492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5C2687B5-13B1-424C-AC01-22EBC3CB0CAD}"/>
              </a:ext>
            </a:extLst>
          </p:cNvPr>
          <p:cNvSpPr txBox="1"/>
          <p:nvPr/>
        </p:nvSpPr>
        <p:spPr>
          <a:xfrm>
            <a:off x="0" y="0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全部動物分類群：溪流或濕地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Top5%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熱區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528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ACE315-0DAA-459D-B041-D7D718E37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" y="220364"/>
            <a:ext cx="4537262" cy="6417272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D6700C9A-1E67-4A72-A9E6-8E96B7FFF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0364"/>
            <a:ext cx="4537262" cy="6417272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E1D956D2-7155-444C-AE9E-B4BB922FCB69}"/>
              </a:ext>
            </a:extLst>
          </p:cNvPr>
          <p:cNvSpPr txBox="1"/>
          <p:nvPr/>
        </p:nvSpPr>
        <p:spPr>
          <a:xfrm>
            <a:off x="363644" y="56229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繁殖鳥類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57359A6-E506-4910-8F6D-6F09C29C87C7}"/>
              </a:ext>
            </a:extLst>
          </p:cNvPr>
          <p:cNvSpPr/>
          <p:nvPr/>
        </p:nvSpPr>
        <p:spPr>
          <a:xfrm>
            <a:off x="363644" y="1018787"/>
            <a:ext cx="1050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50" dirty="0">
                <a:latin typeface="標楷體" panose="03000509000000000000" pitchFamily="65" charset="-120"/>
                <a:ea typeface="標楷體" panose="03000509000000000000" pitchFamily="65" charset="-120"/>
              </a:rPr>
              <a:t>種類多樣性</a:t>
            </a:r>
            <a:endParaRPr lang="zh-TW" altLang="en-US" sz="135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81445EB-393D-49C1-9AA2-72ACCA891D6E}"/>
              </a:ext>
            </a:extLst>
          </p:cNvPr>
          <p:cNvSpPr/>
          <p:nvPr/>
        </p:nvSpPr>
        <p:spPr>
          <a:xfrm>
            <a:off x="4994884" y="1016856"/>
            <a:ext cx="115615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Top 5% </a:t>
            </a:r>
            <a:r>
              <a:rPr lang="zh-TW" altLang="en-US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熱區</a:t>
            </a:r>
            <a:endParaRPr lang="zh-TW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42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2B2CF02A-D0DC-496A-A11B-25BC08B00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" y="220364"/>
            <a:ext cx="4537262" cy="6417272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60EEE29-1DAA-4092-AB61-F7419BA27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0364"/>
            <a:ext cx="4537262" cy="6417272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706B173E-443E-4EA1-9559-147C08697E2C}"/>
              </a:ext>
            </a:extLst>
          </p:cNvPr>
          <p:cNvSpPr txBox="1"/>
          <p:nvPr/>
        </p:nvSpPr>
        <p:spPr>
          <a:xfrm>
            <a:off x="363644" y="56229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兩生類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1629ED6-1D08-46CD-A9BB-C1277234758E}"/>
              </a:ext>
            </a:extLst>
          </p:cNvPr>
          <p:cNvSpPr/>
          <p:nvPr/>
        </p:nvSpPr>
        <p:spPr>
          <a:xfrm>
            <a:off x="363644" y="1018787"/>
            <a:ext cx="1050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50" dirty="0">
                <a:latin typeface="標楷體" panose="03000509000000000000" pitchFamily="65" charset="-120"/>
                <a:ea typeface="標楷體" panose="03000509000000000000" pitchFamily="65" charset="-120"/>
              </a:rPr>
              <a:t>種類多樣性</a:t>
            </a:r>
            <a:endParaRPr lang="zh-TW" altLang="en-US" sz="135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392580-0E1E-4B41-9E99-7CA76225A67E}"/>
              </a:ext>
            </a:extLst>
          </p:cNvPr>
          <p:cNvSpPr/>
          <p:nvPr/>
        </p:nvSpPr>
        <p:spPr>
          <a:xfrm>
            <a:off x="4994884" y="1016856"/>
            <a:ext cx="115615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Top 5% </a:t>
            </a:r>
            <a:r>
              <a:rPr lang="zh-TW" altLang="en-US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熱區</a:t>
            </a:r>
            <a:endParaRPr lang="zh-TW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28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949C9E9-ED27-411F-856E-14D894A5A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" y="220364"/>
            <a:ext cx="4537262" cy="6417272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DF91A2CA-C85C-4E95-861F-AC42B45B87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0364"/>
            <a:ext cx="4537262" cy="6417272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5F85D441-AFEE-4E9E-915B-FA6BF6A674A1}"/>
              </a:ext>
            </a:extLst>
          </p:cNvPr>
          <p:cNvSpPr txBox="1"/>
          <p:nvPr/>
        </p:nvSpPr>
        <p:spPr>
          <a:xfrm>
            <a:off x="363644" y="56229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爬行動物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7234232-32E8-47FF-8260-F8817CE060AB}"/>
              </a:ext>
            </a:extLst>
          </p:cNvPr>
          <p:cNvSpPr/>
          <p:nvPr/>
        </p:nvSpPr>
        <p:spPr>
          <a:xfrm>
            <a:off x="363644" y="1018787"/>
            <a:ext cx="1050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50" dirty="0">
                <a:latin typeface="標楷體" panose="03000509000000000000" pitchFamily="65" charset="-120"/>
                <a:ea typeface="標楷體" panose="03000509000000000000" pitchFamily="65" charset="-120"/>
              </a:rPr>
              <a:t>種類多樣性</a:t>
            </a:r>
            <a:endParaRPr lang="zh-TW" altLang="en-US" sz="135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B0AACAE-A254-4CD3-949D-808038380FB3}"/>
              </a:ext>
            </a:extLst>
          </p:cNvPr>
          <p:cNvSpPr/>
          <p:nvPr/>
        </p:nvSpPr>
        <p:spPr>
          <a:xfrm>
            <a:off x="4994884" y="1016856"/>
            <a:ext cx="115615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Top 5% </a:t>
            </a:r>
            <a:r>
              <a:rPr lang="zh-TW" altLang="en-US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熱區</a:t>
            </a:r>
            <a:endParaRPr lang="zh-TW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049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EDD778E-FD48-4CC7-BCD2-EA2EC58AB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" y="220364"/>
            <a:ext cx="4537262" cy="6417272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7EC5734A-266E-4B38-8D42-D869461D4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0364"/>
            <a:ext cx="4537262" cy="6417272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9CC456DF-EFEC-42D3-8357-AFC725A18989}"/>
              </a:ext>
            </a:extLst>
          </p:cNvPr>
          <p:cNvSpPr txBox="1"/>
          <p:nvPr/>
        </p:nvSpPr>
        <p:spPr>
          <a:xfrm>
            <a:off x="363644" y="56229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蝴蝶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D04F27-92F0-4C3F-9C24-B520F9C031D3}"/>
              </a:ext>
            </a:extLst>
          </p:cNvPr>
          <p:cNvSpPr/>
          <p:nvPr/>
        </p:nvSpPr>
        <p:spPr>
          <a:xfrm>
            <a:off x="363644" y="1018787"/>
            <a:ext cx="1050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50" dirty="0">
                <a:latin typeface="標楷體" panose="03000509000000000000" pitchFamily="65" charset="-120"/>
                <a:ea typeface="標楷體" panose="03000509000000000000" pitchFamily="65" charset="-120"/>
              </a:rPr>
              <a:t>種類多樣性</a:t>
            </a:r>
            <a:endParaRPr lang="zh-TW" altLang="en-US" sz="135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0CC8270-7A0A-4EA4-AAE2-C157BB85846F}"/>
              </a:ext>
            </a:extLst>
          </p:cNvPr>
          <p:cNvSpPr/>
          <p:nvPr/>
        </p:nvSpPr>
        <p:spPr>
          <a:xfrm>
            <a:off x="4994884" y="1016856"/>
            <a:ext cx="115615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Top 5% </a:t>
            </a:r>
            <a:r>
              <a:rPr lang="zh-TW" altLang="en-US" sz="135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熱區</a:t>
            </a:r>
            <a:endParaRPr lang="zh-TW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553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CDBCECE-73AF-41DE-A4AE-9A028609E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" y="220364"/>
            <a:ext cx="4537262" cy="641727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B381D35-8D92-41E5-8D55-33D27D2F5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0364"/>
            <a:ext cx="4537262" cy="6417272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002CEC7-A149-4314-A351-6A783A0D1F3C}"/>
              </a:ext>
            </a:extLst>
          </p:cNvPr>
          <p:cNvSpPr txBox="1"/>
          <p:nvPr/>
        </p:nvSpPr>
        <p:spPr>
          <a:xfrm>
            <a:off x="363644" y="562295"/>
            <a:ext cx="1800493" cy="7359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全部動物分類群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Top 5%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熱區</a:t>
            </a:r>
          </a:p>
        </p:txBody>
      </p:sp>
    </p:spTree>
    <p:extLst>
      <p:ext uri="{BB962C8B-B14F-4D97-AF65-F5344CB8AC3E}">
        <p14:creationId xmlns:p14="http://schemas.microsoft.com/office/powerpoint/2010/main" val="309565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E830038-E48D-4B7A-ABF4-4ECC62D428E2}"/>
              </a:ext>
            </a:extLst>
          </p:cNvPr>
          <p:cNvSpPr/>
          <p:nvPr/>
        </p:nvSpPr>
        <p:spPr>
          <a:xfrm>
            <a:off x="826315" y="2527020"/>
            <a:ext cx="8057626" cy="372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動物多樣性熱區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_</a:t>
            </a: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棲地同功群</a:t>
            </a: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各類群再細分棲地同功群，針對每一類群的棲地同功群分別計算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hotspots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物種數前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5%</a:t>
            </a: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的網格為</a:t>
            </a:r>
            <a:r>
              <a:rPr lang="en-US" altLang="zh-TW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hotspots</a:t>
            </a: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依據棲地類型疊合成「棲地同功群動物多樣性熱區」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圖資欄位說明</a:t>
            </a: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maml_fst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：哺乳類森林同功群預測分布物種數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maml_opn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：哺乳類開闊棲地同功群預測分布物種數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57163" lvl="1">
              <a:lnSpc>
                <a:spcPct val="120000"/>
              </a:lnSpc>
            </a:pP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bird_fst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：繁殖鳥類森林同功群預測分布物種數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bird_opn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：繁殖鳥類開闊棲地同功群預測分布物種數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bird_rvwet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：繁殖鳥類溪流或濕地同功群預測分布物種數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F6341C9-E8C2-4E6B-A483-300958FBAE86}"/>
              </a:ext>
            </a:extLst>
          </p:cNvPr>
          <p:cNvSpPr txBox="1"/>
          <p:nvPr/>
        </p:nvSpPr>
        <p:spPr>
          <a:xfrm>
            <a:off x="2408257" y="451538"/>
            <a:ext cx="4673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動物多樣性熱區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_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棲地同功群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50F9FA-0BAF-45FA-B9CB-761E3E7FF0B9}"/>
              </a:ext>
            </a:extLst>
          </p:cNvPr>
          <p:cNvSpPr/>
          <p:nvPr/>
        </p:nvSpPr>
        <p:spPr>
          <a:xfrm>
            <a:off x="826316" y="1096628"/>
            <a:ext cx="4572000" cy="14303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棲地同功群分類</a:t>
            </a: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森林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開闊棲地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溪流或濕地</a:t>
            </a:r>
            <a:endParaRPr lang="en-US" altLang="zh-TW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387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BF6341C9-E8C2-4E6B-A483-300958FBAE86}"/>
              </a:ext>
            </a:extLst>
          </p:cNvPr>
          <p:cNvSpPr txBox="1"/>
          <p:nvPr/>
        </p:nvSpPr>
        <p:spPr>
          <a:xfrm>
            <a:off x="2408257" y="451538"/>
            <a:ext cx="4673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動物多樣性熱區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_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棲地同功群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50F9FA-0BAF-45FA-B9CB-761E3E7FF0B9}"/>
              </a:ext>
            </a:extLst>
          </p:cNvPr>
          <p:cNvSpPr/>
          <p:nvPr/>
        </p:nvSpPr>
        <p:spPr>
          <a:xfrm>
            <a:off x="826315" y="1096628"/>
            <a:ext cx="6019101" cy="339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1">
              <a:lnSpc>
                <a:spcPct val="120000"/>
              </a:lnSpc>
              <a:spcBef>
                <a:spcPts val="1200"/>
              </a:spcBef>
            </a:pPr>
            <a:r>
              <a:rPr lang="zh-TW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圖資欄位說明</a:t>
            </a:r>
            <a:endParaRPr lang="en-US" altLang="zh-TW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rptl_fst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：爬行類森林同功群預測分布物種數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rptl_opn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：爬行類開闊棲地同功群預測分布物種數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rptl_rvwet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：爬行類溪流或濕地同功群預測分布物種數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57163" lvl="1">
              <a:lnSpc>
                <a:spcPct val="120000"/>
              </a:lnSpc>
            </a:pP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amph_fst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：兩生類森林同功群預測分布物種數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amph_opn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：兩生類開闊棲地同功群預測分布物種數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57163" lvl="1">
              <a:lnSpc>
                <a:spcPct val="120000"/>
              </a:lnSpc>
            </a:pP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anm_hs_fst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：森林同功群動物多樣性熱區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anm_hs_opn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：開闊棲地同功群動物多樣性熱區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442913" lvl="1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TW" sz="1600" dirty="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anm_hs_rvwet</a:t>
            </a:r>
            <a:r>
              <a:rPr lang="zh-TW" altLang="en-US" sz="16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：溪流或濕地同功群動物多樣性熱區</a:t>
            </a:r>
            <a:endParaRPr lang="en-US" altLang="zh-TW" sz="1600" dirty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024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641</TotalTime>
  <Words>631</Words>
  <Application>Microsoft Office PowerPoint</Application>
  <PresentationFormat>如螢幕大小 (4:3)</PresentationFormat>
  <Paragraphs>90</Paragraphs>
  <Slides>23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31" baseType="lpstr">
      <vt:lpstr>新細明體</vt:lpstr>
      <vt:lpstr>標楷體</vt:lpstr>
      <vt:lpstr>Arial</vt:lpstr>
      <vt:lpstr>Calibri</vt:lpstr>
      <vt:lpstr>Calibri Light</vt:lpstr>
      <vt:lpstr>Times New Roman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HJ Shiu</dc:creator>
  <cp:lastModifiedBy>EEF公務</cp:lastModifiedBy>
  <cp:revision>36</cp:revision>
  <dcterms:created xsi:type="dcterms:W3CDTF">2020-05-24T17:43:12Z</dcterms:created>
  <dcterms:modified xsi:type="dcterms:W3CDTF">2020-10-05T05:04:32Z</dcterms:modified>
</cp:coreProperties>
</file>